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4" r:id="rId5"/>
    <p:sldId id="260" r:id="rId6"/>
    <p:sldId id="262" r:id="rId7"/>
    <p:sldId id="259" r:id="rId8"/>
    <p:sldId id="263" r:id="rId9"/>
    <p:sldId id="261" r:id="rId10"/>
    <p:sldId id="266" r:id="rId11"/>
  </p:sldIdLst>
  <p:sldSz cx="14630400" cy="8229600"/>
  <p:notesSz cx="8229600" cy="14630400"/>
  <p:embeddedFontLst>
    <p:embeddedFont>
      <p:font typeface="Dela Gothic One" panose="020B0604020202020204" charset="-128"/>
      <p:regular r:id="rId13"/>
    </p:embeddedFont>
    <p:embeddedFont>
      <p:font typeface="DM Sans" pitchFamily="2" charset="0"/>
      <p:regular r:id="rId14"/>
      <p:bold r:id="rId15"/>
      <p:italic r:id="rId16"/>
      <p:boldItalic r:id="rId17"/>
    </p:embeddedFont>
    <p:embeddedFont>
      <p:font typeface="DM Sans Bold" charset="0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773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551259"/>
            <a:ext cx="7627382" cy="3563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 Parallel Algorithm for Constructing Multiple Independent Spanning Trees in Bubble-Sort Networks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224526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Authors: Shih-Shun Kao, Ralf Klasing, Ling-Ju Hung, Chia-Wei Lee, Sun-Yuan Hsieh. Published in the Journal of Parallel and Distributed Computing, 2023. This work proposes a fully parallel algorithm for constructing independent spanning trees in bubble-sort networks, solving an open problem.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758309" y="5938857"/>
            <a:ext cx="1828919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By: 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Absir Ahmed – 22i0915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Rihab Rabbani – 22i1345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Fahd Ahmad – 22i1131</a:t>
            </a:r>
          </a:p>
          <a:p>
            <a:pPr marL="0" indent="0" algn="l">
              <a:lnSpc>
                <a:spcPts val="2950"/>
              </a:lnSpc>
              <a:buNone/>
            </a:pP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1025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999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30997" y="3429893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462326" y="3399949"/>
            <a:ext cx="305312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Parallel Algorithm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462326" y="3886081"/>
            <a:ext cx="57446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Presents a parallel, non-recursive algorithm. It constructs 𝑛-1 ISTs in 𝐵𝑛.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423547" y="33999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496235" y="3429893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27563" y="33999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Optimal Time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27563" y="3886081"/>
            <a:ext cx="57446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Achieves 𝑂(𝑛⋅𝑛!) time complexity. Constant work per vertex.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58309" y="503979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30997" y="5069741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462326" y="5039797"/>
            <a:ext cx="345757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Scalable Parallelism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462326" y="5525929"/>
            <a:ext cx="57446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Works with MPI, OpenMP, and METIS. Designed for scalable parallelism.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423547" y="503979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496235" y="5069741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27563" y="50397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Impactful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27563" y="5525929"/>
            <a:ext cx="57446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Enhances security and fault tolerance. Solves a key open problem.</a:t>
            </a:r>
            <a:endParaRPr lang="en-US" sz="17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2863D2-B799-20DF-28CB-A541331A1B35}"/>
              </a:ext>
            </a:extLst>
          </p:cNvPr>
          <p:cNvSpPr/>
          <p:nvPr/>
        </p:nvSpPr>
        <p:spPr>
          <a:xfrm>
            <a:off x="12581691" y="7418070"/>
            <a:ext cx="2000250" cy="720090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00012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Background: Bubble-Sort Networks &amp; ISTs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966924"/>
            <a:ext cx="359259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Bubble-Sort Network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3973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Vertices: all permutations of {1,2,…,n}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96216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Edges: swap adjacent elements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38460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Connectivity: n-1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807035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Diameter: n(n-1)/2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3966924"/>
            <a:ext cx="491894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Independent Spanning Trees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87139" y="453973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Rooted at identity permutation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7139" y="496216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Vertex-disjoint paths for fault tolerance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7139" y="538460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Applications: secure message distribution</a:t>
            </a:r>
            <a:endParaRPr lang="en-US" sz="17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382708-04D3-77DA-8C15-72C17D909F68}"/>
              </a:ext>
            </a:extLst>
          </p:cNvPr>
          <p:cNvSpPr/>
          <p:nvPr/>
        </p:nvSpPr>
        <p:spPr>
          <a:xfrm>
            <a:off x="12581691" y="7418070"/>
            <a:ext cx="2000250" cy="720090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AFD4785-AFAD-EA4B-44A0-9BB6D1D0620A}"/>
              </a:ext>
            </a:extLst>
          </p:cNvPr>
          <p:cNvSpPr/>
          <p:nvPr/>
        </p:nvSpPr>
        <p:spPr>
          <a:xfrm>
            <a:off x="12581691" y="7418070"/>
            <a:ext cx="2000250" cy="720090"/>
          </a:xfrm>
          <a:prstGeom prst="rect">
            <a:avLst/>
          </a:prstGeom>
          <a:solidFill>
            <a:srgbClr val="0A090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758309" y="188142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Problem and Motivation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87548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462326" y="3875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Prior Work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4361617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Recursive IST algorithm (Kao et al., 2019), not parallelizable.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87548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384363" y="3875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Open Problem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84363" y="4361617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Devise a parallel algorithm for ISTs in bubble-sort networks.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51533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462326" y="55153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Motivation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6001464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 scalable, fault-tolerant, and secure routing via parallelism.</a:t>
            </a:r>
            <a:endParaRPr lang="en-US" sz="1700" dirty="0"/>
          </a:p>
        </p:txBody>
      </p:sp>
      <p:pic>
        <p:nvPicPr>
          <p:cNvPr id="18" name="Image 1" descr="preencoded.png">
            <a:extLst>
              <a:ext uri="{FF2B5EF4-FFF2-40B4-BE49-F238E27FC236}">
                <a16:creationId xmlns:a16="http://schemas.microsoft.com/office/drawing/2014/main" id="{09536116-38CB-D243-19B5-C630D4214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2401" y="45720"/>
            <a:ext cx="4594860" cy="81381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88870"/>
            <a:ext cx="923353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Proposed Algorithm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430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</a:rPr>
              <a:t>Algorithm 1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1588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Algorithm 1 constructs n-1 ISTs rooted at identity permutation.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75749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Non-recursive and fully parallelized.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7139" y="36430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Computation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87139" y="421588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Inverse permutation is done in O(n) time.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475749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FindPosition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(v) function and Swap(</a:t>
            </a:r>
            <a:r>
              <a:rPr lang="en-US" sz="1700" dirty="0" err="1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v,u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) function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determine the parent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</a:rPr>
              <a:t> in constant time.</a:t>
            </a:r>
            <a:endParaRPr lang="en-US" sz="1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88E663-9086-22F3-8930-EAED1307F4E4}"/>
              </a:ext>
            </a:extLst>
          </p:cNvPr>
          <p:cNvSpPr/>
          <p:nvPr/>
        </p:nvSpPr>
        <p:spPr>
          <a:xfrm>
            <a:off x="12581691" y="7418070"/>
            <a:ext cx="2000250" cy="720090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397989"/>
            <a:ext cx="663106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Algorithm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195274" y="42713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Case C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757499"/>
            <a:ext cx="42876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(</a:t>
            </a:r>
            <a:r>
              <a:rPr lang="en-US" sz="1700" dirty="0" err="1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v_n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= j)</a:t>
            </a:r>
          </a:p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For j that belongs to {1, 2, …., n-2}, general case</a:t>
            </a:r>
          </a:p>
          <a:p>
            <a:pPr marL="0" indent="0" algn="r">
              <a:lnSpc>
                <a:spcPts val="2700"/>
              </a:lnSpc>
              <a:buNone/>
            </a:pP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256" y="2851904"/>
            <a:ext cx="3671768" cy="3671768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277267" y="4416921"/>
            <a:ext cx="541615" cy="541615"/>
          </a:xfrm>
          <a:prstGeom prst="roundRect">
            <a:avLst>
              <a:gd name="adj" fmla="val 168659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5426214" y="4535388"/>
            <a:ext cx="243721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475946" y="30988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Case 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475946" y="3584972"/>
            <a:ext cx="43961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(</a:t>
            </a:r>
            <a:r>
              <a:rPr lang="en-US" sz="1700" dirty="0" err="1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v_n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= n)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Handles root connections </a:t>
            </a:r>
            <a:endParaRPr lang="en-US" sz="17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9256" y="2851904"/>
            <a:ext cx="3671768" cy="3671768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927836" y="2886611"/>
            <a:ext cx="541615" cy="541615"/>
          </a:xfrm>
          <a:prstGeom prst="roundRect">
            <a:avLst>
              <a:gd name="adj" fmla="val 168659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8076783" y="3005078"/>
            <a:ext cx="243721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900" dirty="0"/>
          </a:p>
        </p:txBody>
      </p:sp>
      <p:sp>
        <p:nvSpPr>
          <p:cNvPr id="13" name="Text 9"/>
          <p:cNvSpPr/>
          <p:nvPr/>
        </p:nvSpPr>
        <p:spPr>
          <a:xfrm>
            <a:off x="9475946" y="50971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Case B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9475946" y="5583317"/>
            <a:ext cx="43961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(</a:t>
            </a:r>
            <a:r>
              <a:rPr lang="en-US" sz="1700" dirty="0" err="1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v_n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= n - 1)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</a:rPr>
              <a:t>Manages transitions to (n)</a:t>
            </a:r>
            <a:endParaRPr lang="en-US" sz="170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9256" y="2851904"/>
            <a:ext cx="3671768" cy="3671768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927836" y="5947231"/>
            <a:ext cx="541615" cy="541615"/>
          </a:xfrm>
          <a:prstGeom prst="roundRect">
            <a:avLst>
              <a:gd name="adj" fmla="val 168659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2"/>
          <p:cNvSpPr/>
          <p:nvPr/>
        </p:nvSpPr>
        <p:spPr>
          <a:xfrm>
            <a:off x="8076783" y="6065699"/>
            <a:ext cx="243721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9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F409655-9794-152F-01F3-50E881CC0C4A}"/>
              </a:ext>
            </a:extLst>
          </p:cNvPr>
          <p:cNvSpPr/>
          <p:nvPr/>
        </p:nvSpPr>
        <p:spPr>
          <a:xfrm>
            <a:off x="12581691" y="7418070"/>
            <a:ext cx="2000250" cy="720090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5F701D-CC24-486A-F207-0223F2E9EFE5}"/>
              </a:ext>
            </a:extLst>
          </p:cNvPr>
          <p:cNvSpPr txBox="1"/>
          <p:nvPr/>
        </p:nvSpPr>
        <p:spPr>
          <a:xfrm>
            <a:off x="1875099" y="1377387"/>
            <a:ext cx="89162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Preprocess each vertex to compute inverse permutation set.</a:t>
            </a:r>
            <a:br>
              <a:rPr lang="en-US" dirty="0">
                <a:solidFill>
                  <a:srgbClr val="FFE5E5"/>
                </a:solidFill>
                <a:latin typeface="DM Sans" pitchFamily="34" charset="0"/>
              </a:rPr>
            </a:br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- For each vertex v != 1_n and three </a:t>
            </a:r>
            <a:r>
              <a:rPr lang="en-US" dirty="0" err="1">
                <a:solidFill>
                  <a:srgbClr val="FFE5E5"/>
                </a:solidFill>
                <a:latin typeface="DM Sans" pitchFamily="34" charset="0"/>
              </a:rPr>
              <a:t>Ttn</a:t>
            </a:r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, apply the </a:t>
            </a:r>
            <a:r>
              <a:rPr lang="en-US" dirty="0" err="1">
                <a:solidFill>
                  <a:srgbClr val="FFE5E5"/>
                </a:solidFill>
                <a:latin typeface="DM Sans" pitchFamily="34" charset="0"/>
              </a:rPr>
              <a:t>reules</a:t>
            </a:r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 based on the last symbol</a:t>
            </a:r>
            <a:br>
              <a:rPr lang="en-US" dirty="0">
                <a:solidFill>
                  <a:srgbClr val="FFE5E5"/>
                </a:solidFill>
                <a:latin typeface="DM Sans" pitchFamily="34" charset="0"/>
              </a:rPr>
            </a:br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   </a:t>
            </a:r>
            <a:r>
              <a:rPr lang="en-US" dirty="0" err="1">
                <a:solidFill>
                  <a:srgbClr val="FFE5E5"/>
                </a:solidFill>
                <a:latin typeface="DM Sans" pitchFamily="34" charset="0"/>
              </a:rPr>
              <a:t>v_n</a:t>
            </a:r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 to determine the parent</a:t>
            </a:r>
          </a:p>
          <a:p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- Use </a:t>
            </a:r>
            <a:r>
              <a:rPr lang="en-US" dirty="0" err="1">
                <a:solidFill>
                  <a:srgbClr val="FFE5E5"/>
                </a:solidFill>
                <a:latin typeface="DM Sans" pitchFamily="34" charset="0"/>
              </a:rPr>
              <a:t>FindPosition</a:t>
            </a:r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 and Swap to determine the parent.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363828" y="47803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Correctness &amp; Complexity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971" y="1978447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402451" y="20044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Correctness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3402451" y="2411001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Each Tt^n forms a valid spanning tree.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699" y="2002722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71112" y="2100812"/>
            <a:ext cx="364509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Vertex-Disjoint Paths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71112" y="2479329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Paths in different trees are vertex-disjoint.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6970" y="3441618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3402451" y="34571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Complexity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3402451" y="3861145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O(1) per vertex per tree, total O(n·n!).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0699" y="3455120"/>
            <a:ext cx="1083231" cy="129992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71112" y="34831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IST Height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271112" y="3899676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At most n(n+1)/2 - 1.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BF5010-6F08-CFDE-38DD-06F1CC7F1A81}"/>
              </a:ext>
            </a:extLst>
          </p:cNvPr>
          <p:cNvSpPr/>
          <p:nvPr/>
        </p:nvSpPr>
        <p:spPr>
          <a:xfrm>
            <a:off x="12581691" y="7418070"/>
            <a:ext cx="2000250" cy="720090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5766243E-B949-144E-06D4-214A7050DA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951230"/>
            <a:ext cx="14630400" cy="32783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44709" y="803672"/>
            <a:ext cx="606611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Contributions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709" y="1841302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4709" y="2599492"/>
            <a:ext cx="2325767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Non-Recursive Algorithm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44709" y="3798094"/>
            <a:ext cx="232576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Parent1() computes parent in O(1) time, fully parallelizable.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5398" y="1841302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5398" y="2599492"/>
            <a:ext cx="2325886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Optimal Time Complexity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5398" y="3441859"/>
            <a:ext cx="23258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O(n·n!), matches lower bound.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6205" y="1841302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6205" y="2599492"/>
            <a:ext cx="23257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IST Height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6205" y="3085624"/>
            <a:ext cx="232576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At most n(n-1)/2 + n-1.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4709" y="5488186"/>
            <a:ext cx="541615" cy="5416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44709" y="6246376"/>
            <a:ext cx="23257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Correctness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44709" y="6732508"/>
            <a:ext cx="232576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Case analysis ensures vertex-disjoint paths.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8BCCCF-C2CB-837E-46F0-738573BF7673}"/>
              </a:ext>
            </a:extLst>
          </p:cNvPr>
          <p:cNvSpPr/>
          <p:nvPr/>
        </p:nvSpPr>
        <p:spPr>
          <a:xfrm>
            <a:off x="12581691" y="7418070"/>
            <a:ext cx="2000250" cy="720090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91AC03D5-60D0-9E04-044A-CB72104C33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44709" y="1309092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Proposed Parallelization Strategy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772138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732032" y="3772138"/>
            <a:ext cx="294560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MPI (Inter-Node)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32032" y="4258270"/>
            <a:ext cx="71400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Partition vertices using METIS, assign to nodes.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569631" y="4821555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056953" y="4821555"/>
            <a:ext cx="363545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OpenMP (Intra-Node)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56953" y="5307687"/>
            <a:ext cx="68151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Threads process vertex-tree pairs independently.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94671" y="5870972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381994" y="5870972"/>
            <a:ext cx="335803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METIS Partitioning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381994" y="6357104"/>
            <a:ext cx="649009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Minimize edge cuts, balance load across nodes.</a:t>
            </a:r>
            <a:endParaRPr lang="en-US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99D116-F133-DB61-9FBE-B3D73F5697B3}"/>
              </a:ext>
            </a:extLst>
          </p:cNvPr>
          <p:cNvSpPr/>
          <p:nvPr/>
        </p:nvSpPr>
        <p:spPr>
          <a:xfrm>
            <a:off x="12581691" y="7418070"/>
            <a:ext cx="2000250" cy="720090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FEEAD112-2A47-4AF3-7201-673941E59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708660"/>
            <a:ext cx="722280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Practical Implications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1746290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82504" y="1970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</a:rPr>
              <a:t>Fault Tolerant and Secure Networks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2456617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Improve fault tolerance and security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8309" y="3244096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982504" y="34682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Scalability and Speedup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2504" y="3954423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Scalable due to parallel design and efficient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4741902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82504" y="49660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Energy Efficient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5452229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Helps build low-power parallel hardware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58309" y="6239708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82504" y="646390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Relevance to Project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82504" y="6950035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Implements the concepts of parallel and distributed computing</a:t>
            </a:r>
            <a:endParaRPr lang="en-US" sz="17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0DD14B-4CED-9E60-9531-324E45E557A9}"/>
              </a:ext>
            </a:extLst>
          </p:cNvPr>
          <p:cNvSpPr/>
          <p:nvPr/>
        </p:nvSpPr>
        <p:spPr>
          <a:xfrm>
            <a:off x="12581691" y="7418070"/>
            <a:ext cx="2000250" cy="720090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588</Words>
  <Application>Microsoft Office PowerPoint</Application>
  <PresentationFormat>Custom</PresentationFormat>
  <Paragraphs>103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DM Sans</vt:lpstr>
      <vt:lpstr>Arial</vt:lpstr>
      <vt:lpstr>Dela Gothic One</vt:lpstr>
      <vt:lpstr>DM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fahd farooq</cp:lastModifiedBy>
  <cp:revision>26</cp:revision>
  <dcterms:created xsi:type="dcterms:W3CDTF">2025-04-28T15:22:36Z</dcterms:created>
  <dcterms:modified xsi:type="dcterms:W3CDTF">2025-04-28T16:07:21Z</dcterms:modified>
</cp:coreProperties>
</file>